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4980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74980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Scrum Quick Reference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772400" y="0"/>
            <a:ext cx="4206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3 &amp; 4  ·  Keep this as your desk reference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" y="89611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ROLES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37490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170432"/>
            <a:ext cx="64008" cy="1645920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2161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Owner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46304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WHAT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457200" y="1664208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&amp; prioritises the Product Backlog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acceptance criteria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Represents the customer &amp; business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person — not a committee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251960" y="1170432"/>
            <a:ext cx="37490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251960" y="1170432"/>
            <a:ext cx="64008" cy="164592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4" name="Text 12"/>
          <p:cNvSpPr/>
          <p:nvPr/>
        </p:nvSpPr>
        <p:spPr>
          <a:xfrm>
            <a:off x="4434840" y="12161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Scrum Master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434840" y="146304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HOW WE WORK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434840" y="1664208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Coaches the team on Scrum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Facilitates all four ceremonies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Removes impediments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Serves the team — does not manage it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229600" y="1170432"/>
            <a:ext cx="3749040" cy="1645920"/>
          </a:xfrm>
          <a:prstGeom prst="rect">
            <a:avLst/>
          </a:prstGeom>
          <a:solidFill>
            <a:srgbClr val="FFFFFF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229600" y="1170432"/>
            <a:ext cx="64008" cy="1645920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19" name="Text 17"/>
          <p:cNvSpPr/>
          <p:nvPr/>
        </p:nvSpPr>
        <p:spPr>
          <a:xfrm>
            <a:off x="8412480" y="12161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Development Team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412480" y="1463040"/>
            <a:ext cx="3383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0F5C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BUILD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412480" y="1664208"/>
            <a:ext cx="33832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3–9 cross-functional professionals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Self-organising — no manager assigns work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Collectively accountable for the Increment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 how to meet the Sprint Goal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274320" y="274320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ARTIFACTS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274320" y="2999232"/>
            <a:ext cx="3749040" cy="1188720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74320" y="2999232"/>
            <a:ext cx="3749040" cy="32004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25" name="Text 23"/>
          <p:cNvSpPr/>
          <p:nvPr/>
        </p:nvSpPr>
        <p:spPr>
          <a:xfrm>
            <a:off x="411480" y="29992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 Backlog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11480" y="3355848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 PO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411480" y="3547872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prioritised list of everything that could be built. Never finished — evolves as the product learns.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251960" y="2999232"/>
            <a:ext cx="3749040" cy="1188720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251960" y="2999232"/>
            <a:ext cx="3749040" cy="32004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0" name="Text 28"/>
          <p:cNvSpPr/>
          <p:nvPr/>
        </p:nvSpPr>
        <p:spPr>
          <a:xfrm>
            <a:off x="4389120" y="29992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Backlog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389120" y="3355848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by Dev Team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389120" y="3547872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selected for this Sprint plus the Sprint Goal and the plan to deliver them. Locked after Planning.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229600" y="2999232"/>
            <a:ext cx="3749040" cy="1188720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29600" y="2999232"/>
            <a:ext cx="3749040" cy="32004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5" name="Text 33"/>
          <p:cNvSpPr/>
          <p:nvPr/>
        </p:nvSpPr>
        <p:spPr>
          <a:xfrm>
            <a:off x="8366760" y="29992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Increment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8366760" y="3355848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roles accountable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8366760" y="3547872"/>
            <a:ext cx="3474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sum of all completed Sprint Backlog items. Must meet the Definition of Done. Potentially releasable every Sprint.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274320" y="416966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CEREMONIES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274320" y="4425696"/>
            <a:ext cx="2816352" cy="1508760"/>
          </a:xfrm>
          <a:prstGeom prst="rect">
            <a:avLst/>
          </a:prstGeom>
          <a:solidFill>
            <a:srgbClr val="FFFFFF"/>
          </a:solidFill>
          <a:ln w="10160">
            <a:solidFill>
              <a:srgbClr val="0D8276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274320" y="4425696"/>
            <a:ext cx="2816352" cy="36576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41" name="Text 39"/>
          <p:cNvSpPr/>
          <p:nvPr/>
        </p:nvSpPr>
        <p:spPr>
          <a:xfrm>
            <a:off x="402336" y="44805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Planning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402336" y="47640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1097280" y="47640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of Sprint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402336" y="49926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BOX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1097280" y="49926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4 hrs (2-wk)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402336" y="52212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700" dirty="0"/>
          </a:p>
        </p:txBody>
      </p:sp>
      <p:sp>
        <p:nvSpPr>
          <p:cNvPr id="47" name="Text 45"/>
          <p:cNvSpPr/>
          <p:nvPr/>
        </p:nvSpPr>
        <p:spPr>
          <a:xfrm>
            <a:off x="1097280" y="52212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team</a:t>
            </a:r>
            <a:endParaRPr lang="en-US" sz="850" dirty="0"/>
          </a:p>
        </p:txBody>
      </p:sp>
      <p:sp>
        <p:nvSpPr>
          <p:cNvPr id="48" name="Text 46"/>
          <p:cNvSpPr/>
          <p:nvPr/>
        </p:nvSpPr>
        <p:spPr>
          <a:xfrm>
            <a:off x="402336" y="54498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1097280" y="54498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Goal + Sprint Backlog</a:t>
            </a:r>
            <a:endParaRPr lang="en-US" sz="850" dirty="0"/>
          </a:p>
        </p:txBody>
      </p:sp>
      <p:sp>
        <p:nvSpPr>
          <p:cNvPr id="50" name="Shape 48"/>
          <p:cNvSpPr/>
          <p:nvPr/>
        </p:nvSpPr>
        <p:spPr>
          <a:xfrm>
            <a:off x="3218688" y="4425696"/>
            <a:ext cx="2816352" cy="1508760"/>
          </a:xfrm>
          <a:prstGeom prst="rect">
            <a:avLst/>
          </a:prstGeom>
          <a:solidFill>
            <a:srgbClr val="F1F6F5"/>
          </a:solidFill>
          <a:ln w="10160">
            <a:solidFill>
              <a:srgbClr val="0D8276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218688" y="4425696"/>
            <a:ext cx="2816352" cy="36576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52" name="Text 50"/>
          <p:cNvSpPr/>
          <p:nvPr/>
        </p:nvSpPr>
        <p:spPr>
          <a:xfrm>
            <a:off x="3346704" y="44805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Scrum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3346704" y="47640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700" dirty="0"/>
          </a:p>
        </p:txBody>
      </p:sp>
      <p:sp>
        <p:nvSpPr>
          <p:cNvPr id="54" name="Text 52"/>
          <p:cNvSpPr/>
          <p:nvPr/>
        </p:nvSpPr>
        <p:spPr>
          <a:xfrm>
            <a:off x="4041648" y="47640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day</a:t>
            </a:r>
            <a:endParaRPr lang="en-US" sz="850" dirty="0"/>
          </a:p>
        </p:txBody>
      </p:sp>
      <p:sp>
        <p:nvSpPr>
          <p:cNvPr id="55" name="Text 53"/>
          <p:cNvSpPr/>
          <p:nvPr/>
        </p:nvSpPr>
        <p:spPr>
          <a:xfrm>
            <a:off x="3346704" y="49926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BOX</a:t>
            </a:r>
            <a:endParaRPr lang="en-US" sz="700" dirty="0"/>
          </a:p>
        </p:txBody>
      </p:sp>
      <p:sp>
        <p:nvSpPr>
          <p:cNvPr id="56" name="Text 54"/>
          <p:cNvSpPr/>
          <p:nvPr/>
        </p:nvSpPr>
        <p:spPr>
          <a:xfrm>
            <a:off x="4041648" y="49926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 hard limit</a:t>
            </a:r>
            <a:endParaRPr lang="en-US" sz="850" dirty="0"/>
          </a:p>
        </p:txBody>
      </p:sp>
      <p:sp>
        <p:nvSpPr>
          <p:cNvPr id="57" name="Text 55"/>
          <p:cNvSpPr/>
          <p:nvPr/>
        </p:nvSpPr>
        <p:spPr>
          <a:xfrm>
            <a:off x="3346704" y="52212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700" dirty="0"/>
          </a:p>
        </p:txBody>
      </p:sp>
      <p:sp>
        <p:nvSpPr>
          <p:cNvPr id="58" name="Text 56"/>
          <p:cNvSpPr/>
          <p:nvPr/>
        </p:nvSpPr>
        <p:spPr>
          <a:xfrm>
            <a:off x="4041648" y="52212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Team (SM optional)</a:t>
            </a:r>
            <a:endParaRPr lang="en-US" sz="850" dirty="0"/>
          </a:p>
        </p:txBody>
      </p:sp>
      <p:sp>
        <p:nvSpPr>
          <p:cNvPr id="59" name="Text 57"/>
          <p:cNvSpPr/>
          <p:nvPr/>
        </p:nvSpPr>
        <p:spPr>
          <a:xfrm>
            <a:off x="3346704" y="54498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60" name="Text 58"/>
          <p:cNvSpPr/>
          <p:nvPr/>
        </p:nvSpPr>
        <p:spPr>
          <a:xfrm>
            <a:off x="4041648" y="54498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plan toward Sprint Goal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6163056" y="4425696"/>
            <a:ext cx="2816352" cy="1508760"/>
          </a:xfrm>
          <a:prstGeom prst="rect">
            <a:avLst/>
          </a:prstGeom>
          <a:solidFill>
            <a:srgbClr val="FFFFFF"/>
          </a:solidFill>
          <a:ln w="10160">
            <a:solidFill>
              <a:srgbClr val="0D8276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6163056" y="4425696"/>
            <a:ext cx="2816352" cy="36576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63" name="Text 61"/>
          <p:cNvSpPr/>
          <p:nvPr/>
        </p:nvSpPr>
        <p:spPr>
          <a:xfrm>
            <a:off x="6291072" y="44805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Review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6291072" y="47640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700" dirty="0"/>
          </a:p>
        </p:txBody>
      </p:sp>
      <p:sp>
        <p:nvSpPr>
          <p:cNvPr id="65" name="Text 63"/>
          <p:cNvSpPr/>
          <p:nvPr/>
        </p:nvSpPr>
        <p:spPr>
          <a:xfrm>
            <a:off x="6986016" y="47640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Sprint</a:t>
            </a:r>
            <a:endParaRPr lang="en-US" sz="850" dirty="0"/>
          </a:p>
        </p:txBody>
      </p:sp>
      <p:sp>
        <p:nvSpPr>
          <p:cNvPr id="66" name="Text 64"/>
          <p:cNvSpPr/>
          <p:nvPr/>
        </p:nvSpPr>
        <p:spPr>
          <a:xfrm>
            <a:off x="6291072" y="49926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BOX</a:t>
            </a:r>
            <a:endParaRPr lang="en-US" sz="700" dirty="0"/>
          </a:p>
        </p:txBody>
      </p:sp>
      <p:sp>
        <p:nvSpPr>
          <p:cNvPr id="67" name="Text 65"/>
          <p:cNvSpPr/>
          <p:nvPr/>
        </p:nvSpPr>
        <p:spPr>
          <a:xfrm>
            <a:off x="6986016" y="49926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2 hrs (2-wk)</a:t>
            </a:r>
            <a:endParaRPr lang="en-US" sz="850" dirty="0"/>
          </a:p>
        </p:txBody>
      </p:sp>
      <p:sp>
        <p:nvSpPr>
          <p:cNvPr id="68" name="Text 66"/>
          <p:cNvSpPr/>
          <p:nvPr/>
        </p:nvSpPr>
        <p:spPr>
          <a:xfrm>
            <a:off x="6291072" y="52212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700" dirty="0"/>
          </a:p>
        </p:txBody>
      </p:sp>
      <p:sp>
        <p:nvSpPr>
          <p:cNvPr id="69" name="Text 67"/>
          <p:cNvSpPr/>
          <p:nvPr/>
        </p:nvSpPr>
        <p:spPr>
          <a:xfrm>
            <a:off x="6986016" y="52212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+ stakeholders</a:t>
            </a:r>
            <a:endParaRPr lang="en-US" sz="850" dirty="0"/>
          </a:p>
        </p:txBody>
      </p:sp>
      <p:sp>
        <p:nvSpPr>
          <p:cNvPr id="70" name="Text 68"/>
          <p:cNvSpPr/>
          <p:nvPr/>
        </p:nvSpPr>
        <p:spPr>
          <a:xfrm>
            <a:off x="6291072" y="54498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6986016" y="54498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+ updated Product Backlog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9107424" y="4425696"/>
            <a:ext cx="2816352" cy="1508760"/>
          </a:xfrm>
          <a:prstGeom prst="rect">
            <a:avLst/>
          </a:prstGeom>
          <a:solidFill>
            <a:srgbClr val="F1F6F5"/>
          </a:solidFill>
          <a:ln w="10160">
            <a:solidFill>
              <a:srgbClr val="0D8276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9107424" y="4425696"/>
            <a:ext cx="2816352" cy="36576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74" name="Text 72"/>
          <p:cNvSpPr/>
          <p:nvPr/>
        </p:nvSpPr>
        <p:spPr>
          <a:xfrm>
            <a:off x="9235440" y="44805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Retrospective</a:t>
            </a:r>
            <a:endParaRPr lang="en-US" sz="1050" dirty="0"/>
          </a:p>
        </p:txBody>
      </p:sp>
      <p:sp>
        <p:nvSpPr>
          <p:cNvPr id="75" name="Text 73"/>
          <p:cNvSpPr/>
          <p:nvPr/>
        </p:nvSpPr>
        <p:spPr>
          <a:xfrm>
            <a:off x="9235440" y="47640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</a:t>
            </a:r>
            <a:endParaRPr lang="en-US" sz="700" dirty="0"/>
          </a:p>
        </p:txBody>
      </p:sp>
      <p:sp>
        <p:nvSpPr>
          <p:cNvPr id="76" name="Text 74"/>
          <p:cNvSpPr/>
          <p:nvPr/>
        </p:nvSpPr>
        <p:spPr>
          <a:xfrm>
            <a:off x="9930384" y="47640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Review</a:t>
            </a:r>
            <a:endParaRPr lang="en-US" sz="850" dirty="0"/>
          </a:p>
        </p:txBody>
      </p:sp>
      <p:sp>
        <p:nvSpPr>
          <p:cNvPr id="77" name="Text 75"/>
          <p:cNvSpPr/>
          <p:nvPr/>
        </p:nvSpPr>
        <p:spPr>
          <a:xfrm>
            <a:off x="9235440" y="49926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BOX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9930384" y="49926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90 min (2-wk)</a:t>
            </a:r>
            <a:endParaRPr lang="en-US" sz="850" dirty="0"/>
          </a:p>
        </p:txBody>
      </p:sp>
      <p:sp>
        <p:nvSpPr>
          <p:cNvPr id="79" name="Text 77"/>
          <p:cNvSpPr/>
          <p:nvPr/>
        </p:nvSpPr>
        <p:spPr>
          <a:xfrm>
            <a:off x="9235440" y="52212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700" dirty="0"/>
          </a:p>
        </p:txBody>
      </p:sp>
      <p:sp>
        <p:nvSpPr>
          <p:cNvPr id="80" name="Text 78"/>
          <p:cNvSpPr/>
          <p:nvPr/>
        </p:nvSpPr>
        <p:spPr>
          <a:xfrm>
            <a:off x="9930384" y="52212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Scrum team</a:t>
            </a:r>
            <a:endParaRPr lang="en-US" sz="850" dirty="0"/>
          </a:p>
        </p:txBody>
      </p:sp>
      <p:sp>
        <p:nvSpPr>
          <p:cNvPr id="81" name="Text 79"/>
          <p:cNvSpPr/>
          <p:nvPr/>
        </p:nvSpPr>
        <p:spPr>
          <a:xfrm>
            <a:off x="9235440" y="544982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00" dirty="0"/>
          </a:p>
        </p:txBody>
      </p:sp>
      <p:sp>
        <p:nvSpPr>
          <p:cNvPr id="82" name="Text 80"/>
          <p:cNvSpPr/>
          <p:nvPr/>
        </p:nvSpPr>
        <p:spPr>
          <a:xfrm>
            <a:off x="9930384" y="5449824"/>
            <a:ext cx="1874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1–3 concrete process improvements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Scrum Quick Reference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4980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74980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229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User Story Template &amp; INVEST Criteria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686800" y="0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Sessions 3 &amp; 4  ·  Writing stories that work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896112"/>
            <a:ext cx="5120640" cy="10515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914400"/>
            <a:ext cx="4754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FORMULA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457200" y="1133856"/>
            <a:ext cx="47548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DEA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a </a:t>
            </a:r>
            <a:pPr indent="0" marL="0">
              <a:buNone/>
            </a:pPr>
            <a:r>
              <a:rPr lang="en-US" sz="1300" b="1" i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[user type]</a:t>
            </a:r>
            <a:pPr indent="0" marL="0">
              <a:buNone/>
            </a:pPr>
            <a:r>
              <a:rPr lang="en-US" sz="1300" dirty="0">
                <a:solidFill>
                  <a:srgbClr val="CDEA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 I want to </a:t>
            </a:r>
            <a:pPr indent="0" marL="0">
              <a:buNone/>
            </a:pPr>
            <a:r>
              <a:rPr lang="en-US" sz="1300" b="1" i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[action]</a:t>
            </a:r>
            <a:pPr indent="0" marL="0">
              <a:buNone/>
            </a:pPr>
            <a:r>
              <a:rPr lang="en-US" sz="1300" dirty="0">
                <a:solidFill>
                  <a:srgbClr val="CDEA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,  so that </a:t>
            </a:r>
            <a:pPr indent="0" marL="0">
              <a:buNone/>
            </a:pPr>
            <a:r>
              <a:rPr lang="en-US" sz="1300" b="1" i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[benefit]</a:t>
            </a:r>
            <a:pPr indent="0" marL="0">
              <a:buNone/>
            </a:pPr>
            <a:r>
              <a:rPr lang="en-US" sz="1300" dirty="0">
                <a:solidFill>
                  <a:srgbClr val="CDEA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74320" y="2029968"/>
            <a:ext cx="5120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STORY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274320" y="2212848"/>
            <a:ext cx="5120640" cy="713232"/>
          </a:xfrm>
          <a:prstGeom prst="rect">
            <a:avLst/>
          </a:prstGeom>
          <a:solidFill>
            <a:srgbClr val="EAF6F4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2212848"/>
            <a:ext cx="64008" cy="713232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249424"/>
            <a:ext cx="47548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"As a registered customer, I want to filter my order history by date range, so that I can quickly find a specific past order."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74320" y="2999232"/>
            <a:ext cx="5120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 STORY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274320" y="3182112"/>
            <a:ext cx="5120640" cy="713232"/>
          </a:xfrm>
          <a:prstGeom prst="rect">
            <a:avLst/>
          </a:prstGeom>
          <a:solidFill>
            <a:srgbClr val="FEF2F2"/>
          </a:solidFill>
          <a:ln w="6350">
            <a:solidFill>
              <a:srgbClr val="991B1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3182112"/>
            <a:ext cx="64008" cy="713232"/>
          </a:xfrm>
          <a:prstGeom prst="rect">
            <a:avLst/>
          </a:prstGeom>
          <a:solidFill>
            <a:srgbClr val="991B1B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218688"/>
            <a:ext cx="47548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"Make the website faster."  ✗ No user  ✗ No specific action  ✗ "Faster" is untestable  ✗ Cannot be estimated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74320" y="4005072"/>
            <a:ext cx="5120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DOD vs ACCEPTANCE CRITERIA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274320" y="4206240"/>
            <a:ext cx="2487168" cy="1234440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4320" y="4206240"/>
            <a:ext cx="2487168" cy="27432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20" name="Text 18"/>
          <p:cNvSpPr/>
          <p:nvPr/>
        </p:nvSpPr>
        <p:spPr>
          <a:xfrm>
            <a:off x="384048" y="4206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Done (DoD)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84048" y="4517136"/>
            <a:ext cx="2286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to ALL stories. Set once by the whole team. 'Working, tested, accepted by PO, potentially releasable.' Never changes for a single story.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2907792" y="4206240"/>
            <a:ext cx="2487168" cy="1234440"/>
          </a:xfrm>
          <a:prstGeom prst="rect">
            <a:avLst/>
          </a:prstGeom>
          <a:solidFill>
            <a:srgbClr val="EAF6F4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07792" y="4206240"/>
            <a:ext cx="2487168" cy="27432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4" name="Text 22"/>
          <p:cNvSpPr/>
          <p:nvPr/>
        </p:nvSpPr>
        <p:spPr>
          <a:xfrm>
            <a:off x="3017520" y="42062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 (AC)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017520" y="4517136"/>
            <a:ext cx="2286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Unique per story. Written collaboratively by PO &amp; team. Answers: 'How will we know this is correct?' Discovered during Backlog Refinement.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5669280" y="841248"/>
            <a:ext cx="6309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— THE QUALITY TEST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5669280" y="1078992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28" name="Text 26"/>
          <p:cNvSpPr/>
          <p:nvPr/>
        </p:nvSpPr>
        <p:spPr>
          <a:xfrm>
            <a:off x="5669280" y="1078992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6236208" y="111556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Independent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236208" y="138074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built without depending on another story first.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669280" y="1719072"/>
            <a:ext cx="6309360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669280" y="1837944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3" name="Text 31"/>
          <p:cNvSpPr/>
          <p:nvPr/>
        </p:nvSpPr>
        <p:spPr>
          <a:xfrm>
            <a:off x="5669280" y="1837944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6236208" y="18745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Negotiable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236208" y="2139696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Details are refined with the team as understanding grows.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5669280" y="2478024"/>
            <a:ext cx="6309360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669280" y="2596896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8" name="Text 36"/>
          <p:cNvSpPr/>
          <p:nvPr/>
        </p:nvSpPr>
        <p:spPr>
          <a:xfrm>
            <a:off x="5669280" y="2596896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2200" dirty="0"/>
          </a:p>
        </p:txBody>
      </p:sp>
      <p:sp>
        <p:nvSpPr>
          <p:cNvPr id="39" name="Text 37"/>
          <p:cNvSpPr/>
          <p:nvPr/>
        </p:nvSpPr>
        <p:spPr>
          <a:xfrm>
            <a:off x="6236208" y="26334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Valuable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236208" y="2898648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Delivers something meaningful to the user or business.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669280" y="3236976"/>
            <a:ext cx="6309360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5669280" y="3355848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43" name="Text 41"/>
          <p:cNvSpPr/>
          <p:nvPr/>
        </p:nvSpPr>
        <p:spPr>
          <a:xfrm>
            <a:off x="5669280" y="3355848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</a:t>
            </a:r>
            <a:endParaRPr lang="en-US" sz="2200" dirty="0"/>
          </a:p>
        </p:txBody>
      </p:sp>
      <p:sp>
        <p:nvSpPr>
          <p:cNvPr id="44" name="Text 42"/>
          <p:cNvSpPr/>
          <p:nvPr/>
        </p:nvSpPr>
        <p:spPr>
          <a:xfrm>
            <a:off x="6236208" y="3392424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Estimable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236208" y="3657600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stories cannot be estimated — that's the signal to refine.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669280" y="3995928"/>
            <a:ext cx="6309360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669280" y="4114800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48" name="Text 46"/>
          <p:cNvSpPr/>
          <p:nvPr/>
        </p:nvSpPr>
        <p:spPr>
          <a:xfrm>
            <a:off x="5669280" y="4114800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</a:t>
            </a:r>
            <a:endParaRPr lang="en-US" sz="2200" dirty="0"/>
          </a:p>
        </p:txBody>
      </p:sp>
      <p:sp>
        <p:nvSpPr>
          <p:cNvPr id="49" name="Text 47"/>
          <p:cNvSpPr/>
          <p:nvPr/>
        </p:nvSpPr>
        <p:spPr>
          <a:xfrm>
            <a:off x="6236208" y="4151376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Small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6236208" y="4416552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Completable in one Sprint. If not, split it.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669280" y="4754880"/>
            <a:ext cx="6309360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669280" y="4873752"/>
            <a:ext cx="475488" cy="59436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53" name="Text 51"/>
          <p:cNvSpPr/>
          <p:nvPr/>
        </p:nvSpPr>
        <p:spPr>
          <a:xfrm>
            <a:off x="5669280" y="4873752"/>
            <a:ext cx="47548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7B2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</a:t>
            </a:r>
            <a:endParaRPr lang="en-US" sz="2200" dirty="0"/>
          </a:p>
        </p:txBody>
      </p:sp>
      <p:sp>
        <p:nvSpPr>
          <p:cNvPr id="54" name="Text 52"/>
          <p:cNvSpPr/>
          <p:nvPr/>
        </p:nvSpPr>
        <p:spPr>
          <a:xfrm>
            <a:off x="6236208" y="4910328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3C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Testable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236208" y="517550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write acceptance criteria that prove it is done.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User Story Template &amp; INVEST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C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201168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Two-Week Sprint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274320" y="749808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cycle — day by day, ceremony by ceremony, artifact by artifact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11430000" cy="457200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6" name="Shape 4"/>
          <p:cNvSpPr/>
          <p:nvPr/>
        </p:nvSpPr>
        <p:spPr>
          <a:xfrm>
            <a:off x="411480" y="1143000"/>
            <a:ext cx="1051560" cy="457200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7" name="Text 5"/>
          <p:cNvSpPr/>
          <p:nvPr/>
        </p:nvSpPr>
        <p:spPr>
          <a:xfrm>
            <a:off x="411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554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9" name="Text 7"/>
          <p:cNvSpPr/>
          <p:nvPr/>
        </p:nvSpPr>
        <p:spPr>
          <a:xfrm>
            <a:off x="1554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697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1" name="Text 9"/>
          <p:cNvSpPr/>
          <p:nvPr/>
        </p:nvSpPr>
        <p:spPr>
          <a:xfrm>
            <a:off x="2697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40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3" name="Text 11"/>
          <p:cNvSpPr/>
          <p:nvPr/>
        </p:nvSpPr>
        <p:spPr>
          <a:xfrm>
            <a:off x="3840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4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983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5" name="Text 13"/>
          <p:cNvSpPr/>
          <p:nvPr/>
        </p:nvSpPr>
        <p:spPr>
          <a:xfrm>
            <a:off x="4983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5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126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7" name="Text 15"/>
          <p:cNvSpPr/>
          <p:nvPr/>
        </p:nvSpPr>
        <p:spPr>
          <a:xfrm>
            <a:off x="6126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6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9" name="Text 17"/>
          <p:cNvSpPr/>
          <p:nvPr/>
        </p:nvSpPr>
        <p:spPr>
          <a:xfrm>
            <a:off x="7269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7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412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1" name="Text 19"/>
          <p:cNvSpPr/>
          <p:nvPr/>
        </p:nvSpPr>
        <p:spPr>
          <a:xfrm>
            <a:off x="8412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8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9555480" y="1143000"/>
            <a:ext cx="1051560" cy="45720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3" name="Text 21"/>
          <p:cNvSpPr/>
          <p:nvPr/>
        </p:nvSpPr>
        <p:spPr>
          <a:xfrm>
            <a:off x="9555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9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0698480" y="1143000"/>
            <a:ext cx="1051560" cy="457200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25" name="Text 23"/>
          <p:cNvSpPr/>
          <p:nvPr/>
        </p:nvSpPr>
        <p:spPr>
          <a:xfrm>
            <a:off x="10698480" y="114300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74320" y="1920240"/>
            <a:ext cx="2834640" cy="2834640"/>
          </a:xfrm>
          <a:prstGeom prst="rect">
            <a:avLst/>
          </a:prstGeom>
          <a:solidFill>
            <a:srgbClr val="0F5C57"/>
          </a:solidFill>
          <a:ln w="15240">
            <a:solidFill>
              <a:srgbClr val="E08A0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4320" y="1920240"/>
            <a:ext cx="2834640" cy="38404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28" name="Text 26"/>
          <p:cNvSpPr/>
          <p:nvPr/>
        </p:nvSpPr>
        <p:spPr>
          <a:xfrm>
            <a:off x="402336" y="1938528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Planning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02336" y="2377440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 ·  MAX 4 HOURS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402336" y="2596896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+ Dev Team  ·  SM facilitates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02336" y="285292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02336" y="292608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402336" y="3108960"/>
            <a:ext cx="257860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backlog items, agree on a Sprint Goal, create the Sprint Backlog.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02336" y="395020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02336" y="402336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402336" y="4206240"/>
            <a:ext cx="2578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Goal + committed Sprint Backlog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291840" y="1920240"/>
            <a:ext cx="2834640" cy="2834640"/>
          </a:xfrm>
          <a:prstGeom prst="rect">
            <a:avLst/>
          </a:prstGeom>
          <a:solidFill>
            <a:srgbClr val="0F5C57"/>
          </a:solidFill>
          <a:ln w="15240">
            <a:solidFill>
              <a:srgbClr val="0D8276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291840" y="1920240"/>
            <a:ext cx="2834640" cy="384048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39" name="Text 37"/>
          <p:cNvSpPr/>
          <p:nvPr/>
        </p:nvSpPr>
        <p:spPr>
          <a:xfrm>
            <a:off x="3419856" y="1938528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Scrum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3419856" y="2377440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DAY  ·  15 MINUTES</a:t>
            </a:r>
            <a:endParaRPr lang="en-US" sz="750" dirty="0"/>
          </a:p>
        </p:txBody>
      </p:sp>
      <p:sp>
        <p:nvSpPr>
          <p:cNvPr id="41" name="Text 39"/>
          <p:cNvSpPr/>
          <p:nvPr/>
        </p:nvSpPr>
        <p:spPr>
          <a:xfrm>
            <a:off x="3419856" y="2596896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 Team  ·  Same time, same place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3419856" y="285292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3419856" y="292608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750" dirty="0"/>
          </a:p>
        </p:txBody>
      </p:sp>
      <p:sp>
        <p:nvSpPr>
          <p:cNvPr id="44" name="Text 42"/>
          <p:cNvSpPr/>
          <p:nvPr/>
        </p:nvSpPr>
        <p:spPr>
          <a:xfrm>
            <a:off x="3419856" y="3108960"/>
            <a:ext cx="257860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 work toward the Sprint Goal. Not a status report — a team coordination event.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3419856" y="395020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419856" y="402336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50" dirty="0"/>
          </a:p>
        </p:txBody>
      </p:sp>
      <p:sp>
        <p:nvSpPr>
          <p:cNvPr id="47" name="Text 45"/>
          <p:cNvSpPr/>
          <p:nvPr/>
        </p:nvSpPr>
        <p:spPr>
          <a:xfrm>
            <a:off x="3419856" y="4206240"/>
            <a:ext cx="2578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plan; blockers surfaced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6309360" y="1920240"/>
            <a:ext cx="2834640" cy="2834640"/>
          </a:xfrm>
          <a:prstGeom prst="rect">
            <a:avLst/>
          </a:prstGeom>
          <a:solidFill>
            <a:srgbClr val="0F5C57"/>
          </a:solidFill>
          <a:ln w="15240">
            <a:solidFill>
              <a:srgbClr val="0F5C57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09360" y="1920240"/>
            <a:ext cx="2834640" cy="384048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0" name="Text 48"/>
          <p:cNvSpPr/>
          <p:nvPr/>
        </p:nvSpPr>
        <p:spPr>
          <a:xfrm>
            <a:off x="6437376" y="1938528"/>
            <a:ext cx="2578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Review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6437376" y="2377440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  ·  MAX 2 HOURS</a:t>
            </a:r>
            <a:endParaRPr lang="en-US" sz="750" dirty="0"/>
          </a:p>
        </p:txBody>
      </p:sp>
      <p:sp>
        <p:nvSpPr>
          <p:cNvPr id="52" name="Text 50"/>
          <p:cNvSpPr/>
          <p:nvPr/>
        </p:nvSpPr>
        <p:spPr>
          <a:xfrm>
            <a:off x="6437376" y="2596896"/>
            <a:ext cx="2578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+ PO + stakeholders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6437376" y="285292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37376" y="292608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750" dirty="0"/>
          </a:p>
        </p:txBody>
      </p:sp>
      <p:sp>
        <p:nvSpPr>
          <p:cNvPr id="55" name="Text 53"/>
          <p:cNvSpPr/>
          <p:nvPr/>
        </p:nvSpPr>
        <p:spPr>
          <a:xfrm>
            <a:off x="6437376" y="3108960"/>
            <a:ext cx="257860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the Increment. Gather feedback. Update the Product Backlog based on what was learned.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6437376" y="3950208"/>
            <a:ext cx="257860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437376" y="4023360"/>
            <a:ext cx="25786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50" dirty="0"/>
          </a:p>
        </p:txBody>
      </p:sp>
      <p:sp>
        <p:nvSpPr>
          <p:cNvPr id="58" name="Text 56"/>
          <p:cNvSpPr/>
          <p:nvPr/>
        </p:nvSpPr>
        <p:spPr>
          <a:xfrm>
            <a:off x="6437376" y="4206240"/>
            <a:ext cx="257860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feedback + updated backlog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9326880" y="1920240"/>
            <a:ext cx="2651760" cy="2834640"/>
          </a:xfrm>
          <a:prstGeom prst="rect">
            <a:avLst/>
          </a:prstGeom>
          <a:solidFill>
            <a:srgbClr val="0F5C57"/>
          </a:solidFill>
          <a:ln w="15240">
            <a:solidFill>
              <a:srgbClr val="0B3C49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9326880" y="1920240"/>
            <a:ext cx="2651760" cy="38404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61" name="Text 59"/>
          <p:cNvSpPr/>
          <p:nvPr/>
        </p:nvSpPr>
        <p:spPr>
          <a:xfrm>
            <a:off x="9454896" y="1938528"/>
            <a:ext cx="23957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Retrospective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9454896" y="2377440"/>
            <a:ext cx="23957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 (AFTER REVIEW)  ·  MAX 90 MIN</a:t>
            </a:r>
            <a:endParaRPr lang="en-US" sz="750" dirty="0"/>
          </a:p>
        </p:txBody>
      </p:sp>
      <p:sp>
        <p:nvSpPr>
          <p:cNvPr id="63" name="Text 61"/>
          <p:cNvSpPr/>
          <p:nvPr/>
        </p:nvSpPr>
        <p:spPr>
          <a:xfrm>
            <a:off x="9454896" y="2596896"/>
            <a:ext cx="23957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Scrum team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9454896" y="2852928"/>
            <a:ext cx="239572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9454896" y="2926080"/>
            <a:ext cx="23957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750" dirty="0"/>
          </a:p>
        </p:txBody>
      </p:sp>
      <p:sp>
        <p:nvSpPr>
          <p:cNvPr id="66" name="Text 64"/>
          <p:cNvSpPr/>
          <p:nvPr/>
        </p:nvSpPr>
        <p:spPr>
          <a:xfrm>
            <a:off x="9454896" y="3108960"/>
            <a:ext cx="2395728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 how the team worked together. Identify 1–3 concrete improvements for the next Sprint.</a:t>
            </a:r>
            <a:endParaRPr lang="en-US" sz="950" dirty="0"/>
          </a:p>
        </p:txBody>
      </p:sp>
      <p:sp>
        <p:nvSpPr>
          <p:cNvPr id="67" name="Shape 65"/>
          <p:cNvSpPr/>
          <p:nvPr/>
        </p:nvSpPr>
        <p:spPr>
          <a:xfrm>
            <a:off x="9454896" y="3950208"/>
            <a:ext cx="2395728" cy="0"/>
          </a:xfrm>
          <a:prstGeom prst="line">
            <a:avLst/>
          </a:prstGeom>
          <a:noFill/>
          <a:ln w="6350">
            <a:solidFill>
              <a:srgbClr val="0D8276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454896" y="4023360"/>
            <a:ext cx="23957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00" kern="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750" dirty="0"/>
          </a:p>
        </p:txBody>
      </p:sp>
      <p:sp>
        <p:nvSpPr>
          <p:cNvPr id="69" name="Text 67"/>
          <p:cNvSpPr/>
          <p:nvPr/>
        </p:nvSpPr>
        <p:spPr>
          <a:xfrm>
            <a:off x="9454896" y="4206240"/>
            <a:ext cx="239572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Actionable process improvements with owners</a:t>
            </a:r>
            <a:endParaRPr lang="en-US" sz="950" dirty="0"/>
          </a:p>
        </p:txBody>
      </p:sp>
      <p:sp>
        <p:nvSpPr>
          <p:cNvPr id="70" name="Text 68"/>
          <p:cNvSpPr/>
          <p:nvPr/>
        </p:nvSpPr>
        <p:spPr>
          <a:xfrm>
            <a:off x="274320" y="4956048"/>
            <a:ext cx="11612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FEEDBACK LOOPS</a:t>
            </a:r>
            <a:endParaRPr lang="en-US" sz="750" dirty="0"/>
          </a:p>
        </p:txBody>
      </p:sp>
      <p:sp>
        <p:nvSpPr>
          <p:cNvPr id="71" name="Shape 69"/>
          <p:cNvSpPr/>
          <p:nvPr/>
        </p:nvSpPr>
        <p:spPr>
          <a:xfrm>
            <a:off x="274320" y="5193792"/>
            <a:ext cx="3794760" cy="822960"/>
          </a:xfrm>
          <a:prstGeom prst="rect">
            <a:avLst/>
          </a:prstGeom>
          <a:solidFill>
            <a:srgbClr val="1A4A5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11480" y="5230368"/>
            <a:ext cx="3520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Daily Scrum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411480" y="5449824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24 HOURS</a:t>
            </a:r>
            <a:endParaRPr lang="en-US" sz="750" dirty="0"/>
          </a:p>
        </p:txBody>
      </p:sp>
      <p:sp>
        <p:nvSpPr>
          <p:cNvPr id="74" name="Text 72"/>
          <p:cNvSpPr/>
          <p:nvPr/>
        </p:nvSpPr>
        <p:spPr>
          <a:xfrm>
            <a:off x="411480" y="563270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course-corrects toward Sprint Goal daily</a:t>
            </a:r>
            <a:endParaRPr lang="en-US" sz="850" dirty="0"/>
          </a:p>
        </p:txBody>
      </p:sp>
      <p:sp>
        <p:nvSpPr>
          <p:cNvPr id="75" name="Shape 73"/>
          <p:cNvSpPr/>
          <p:nvPr/>
        </p:nvSpPr>
        <p:spPr>
          <a:xfrm>
            <a:off x="4251960" y="5193792"/>
            <a:ext cx="3794760" cy="822960"/>
          </a:xfrm>
          <a:prstGeom prst="rect">
            <a:avLst/>
          </a:prstGeom>
          <a:solidFill>
            <a:srgbClr val="1A4A5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389120" y="5230368"/>
            <a:ext cx="3520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Review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389120" y="5449824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1–4 WEEKS</a:t>
            </a:r>
            <a:endParaRPr lang="en-US" sz="750" dirty="0"/>
          </a:p>
        </p:txBody>
      </p:sp>
      <p:sp>
        <p:nvSpPr>
          <p:cNvPr id="78" name="Text 76"/>
          <p:cNvSpPr/>
          <p:nvPr/>
        </p:nvSpPr>
        <p:spPr>
          <a:xfrm>
            <a:off x="4389120" y="563270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course-corrects toward customer value</a:t>
            </a:r>
            <a:endParaRPr lang="en-US" sz="850" dirty="0"/>
          </a:p>
        </p:txBody>
      </p:sp>
      <p:sp>
        <p:nvSpPr>
          <p:cNvPr id="79" name="Shape 77"/>
          <p:cNvSpPr/>
          <p:nvPr/>
        </p:nvSpPr>
        <p:spPr>
          <a:xfrm>
            <a:off x="8229600" y="5193792"/>
            <a:ext cx="3794760" cy="822960"/>
          </a:xfrm>
          <a:prstGeom prst="rect">
            <a:avLst/>
          </a:prstGeom>
          <a:solidFill>
            <a:srgbClr val="1A4A5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8366760" y="5230368"/>
            <a:ext cx="3520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Retrospective</a:t>
            </a:r>
            <a:endParaRPr lang="en-US" sz="1000" dirty="0"/>
          </a:p>
        </p:txBody>
      </p:sp>
      <p:sp>
        <p:nvSpPr>
          <p:cNvPr id="81" name="Text 79"/>
          <p:cNvSpPr/>
          <p:nvPr/>
        </p:nvSpPr>
        <p:spPr>
          <a:xfrm>
            <a:off x="8366760" y="5449824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15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SPRINT</a:t>
            </a:r>
            <a:endParaRPr lang="en-US" sz="750" dirty="0"/>
          </a:p>
        </p:txBody>
      </p:sp>
      <p:sp>
        <p:nvSpPr>
          <p:cNvPr id="82" name="Text 80"/>
          <p:cNvSpPr/>
          <p:nvPr/>
        </p:nvSpPr>
        <p:spPr>
          <a:xfrm>
            <a:off x="8366760" y="563270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course-corrects toward team effectiveness</a:t>
            </a:r>
            <a:endParaRPr lang="en-US" sz="850" dirty="0"/>
          </a:p>
        </p:txBody>
      </p:sp>
      <p:sp>
        <p:nvSpPr>
          <p:cNvPr id="83" name="Shape 81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Sprint Cycle Wall Poster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4980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74980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9144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Scrum vs. Kanban — Which fits your team?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9509760" y="0"/>
            <a:ext cx="2468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implement Agile values — the difference is in structure</a:t>
            </a:r>
            <a:endParaRPr lang="en-US" sz="95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877824"/>
          <a:ext cx="11247120" cy="4206240"/>
        </p:xfrm>
        <a:graphic>
          <a:graphicData uri="http://schemas.openxmlformats.org/drawingml/2006/table">
            <a:tbl>
              <a:tblPr/>
              <a:tblGrid>
                <a:gridCol w="2377440"/>
                <a:gridCol w="4389120"/>
                <a:gridCol w="4389120"/>
              </a:tblGrid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Dimension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4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Scrum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827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Kanban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C57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Iteration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Fixed-length Sprints (1–4 weeks)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Continuous flow — no fixed cadence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 scope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Resets each Sprint — new Sprint Backlog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Backlog is always visible in full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Roles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Three prescribed roles (PO, SM, Dev Team)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prescribed roles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Planning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Planning at the start of each Sprint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Pull items when capacity allows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Commitment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 commits to a Sprint Goal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fixed commitment per period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Progress measure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Velocity (story points per Sprint)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Cycle time and throughput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mid-cycle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Scope locked after Sprint Goal is set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Can add or reprioritise any time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0B3C4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Best for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development with evolving requirements; teams that benefit from structured cadence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Ongoing operations, support, or bug-fix work; unpredictable workloads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274320" y="5230368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SCRUM WHEN…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217920" y="5230368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0F5C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KANBAN WHEN…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274320" y="5468112"/>
            <a:ext cx="5669280" cy="804672"/>
          </a:xfrm>
          <a:prstGeom prst="rect">
            <a:avLst/>
          </a:prstGeom>
          <a:solidFill>
            <a:srgbClr val="EAF6F4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74320" y="5468112"/>
            <a:ext cx="64008" cy="804672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5486400"/>
            <a:ext cx="53492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building a product whose requirements will evolve  ·  The team benefits from a regular review and improvement rhythm  ·  You want structured checkpoints where you learn and adjust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6217920" y="5468112"/>
            <a:ext cx="5669280" cy="804672"/>
          </a:xfrm>
          <a:prstGeom prst="rect">
            <a:avLst/>
          </a:prstGeom>
          <a:solidFill>
            <a:srgbClr val="F1F6F5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5468112"/>
            <a:ext cx="64008" cy="804672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14" name="Text 11"/>
          <p:cNvSpPr/>
          <p:nvPr/>
        </p:nvSpPr>
        <p:spPr>
          <a:xfrm>
            <a:off x="6400800" y="5486400"/>
            <a:ext cx="534924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arrives continuously and unpredictably (support tickets, bug fixes)  ·  There is no natural 'sprint' of features to batch  ·  The primary need is to limit concurrent work and keep flow visible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16" name="Text 13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Scrum vs. Kanban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4980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74980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Planning Worksheet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046720" y="0"/>
            <a:ext cx="39319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before and during every Sprint Planning session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877824"/>
            <a:ext cx="5577840" cy="27432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" y="87782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BEFORE PLANNING — PO PREPARATION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65760" y="1188720"/>
            <a:ext cx="5394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Top backlog items are well-refined — acceptance criteria written, stories sized</a:t>
            </a:r>
            <a:endParaRPr lang="en-US" sz="9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Sprint Goal candidate prepared — one sentence describing the value this Sprint delivers</a:t>
            </a:r>
            <a:endParaRPr lang="en-US" sz="9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Dependencies and risks identified — anything that could block the team flagged</a:t>
            </a:r>
            <a:endParaRPr lang="en-US" sz="9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Velocity from last 3 Sprints reviewed — team knows realistic capacity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74320" y="1234440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4320" y="1728216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4320" y="1975104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74320" y="2322576"/>
            <a:ext cx="5577840" cy="27432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4" name="Text 12"/>
          <p:cNvSpPr/>
          <p:nvPr/>
        </p:nvSpPr>
        <p:spPr>
          <a:xfrm>
            <a:off x="365760" y="232257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THE SPRINT GOAL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74320" y="2633472"/>
            <a:ext cx="5577840" cy="621792"/>
          </a:xfrm>
          <a:prstGeom prst="rect">
            <a:avLst/>
          </a:prstGeom>
          <a:solidFill>
            <a:srgbClr val="F1F6F5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670048"/>
            <a:ext cx="5303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the Sprint Goal here: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11480" y="3090672"/>
            <a:ext cx="5303520" cy="0"/>
          </a:xfrm>
          <a:prstGeom prst="line">
            <a:avLst/>
          </a:prstGeom>
          <a:noFill/>
          <a:ln w="10160">
            <a:solidFill>
              <a:srgbClr val="E2EA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3346704"/>
            <a:ext cx="5577840" cy="27432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3346704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COMMITTED STORIES</a:t>
            </a:r>
            <a:endParaRPr lang="en-US" sz="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3657600"/>
          <a:ext cx="5577840" cy="2286000"/>
        </p:xfrm>
        <a:graphic>
          <a:graphicData uri="http://schemas.openxmlformats.org/drawingml/2006/table">
            <a:tbl>
              <a:tblPr/>
              <a:tblGrid>
                <a:gridCol w="411480"/>
                <a:gridCol w="3063240"/>
                <a:gridCol w="640080"/>
                <a:gridCol w="1463040"/>
              </a:tblGrid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8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C5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Story (As a… I want to…)</a:t>
                      </a:r>
                      <a:endParaRPr lang="en-US" sz="8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C5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Points</a:t>
                      </a:r>
                      <a:endParaRPr lang="en-US" sz="8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C5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b="1" dirty="0">
                          <a:solidFill>
                            <a:srgbClr val="FFFFFF"/>
                          </a:solidFill>
                        </a:rPr>
                        <a:t>Acceptance criteria written?</a:t>
                      </a:r>
                      <a:endParaRPr lang="en-US" sz="8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5C57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1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☐ Yes  ☐ No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2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☐ Yes  ☐ No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3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☐ Yes  ☐ No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4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☐ Yes  ☐ No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5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5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C6E72"/>
                          </a:solidFill>
                        </a:rPr>
                        <a:t>☐ Yes  ☐ No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7B23B"/>
                          </a:solidFill>
                        </a:rPr>
                        <a:t>TOTAL POINTS COMMITTED</a:t>
                      </a:r>
                      <a:endParaRPr lang="en-US" sz="9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4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4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CDEAE6"/>
                          </a:solidFill>
                        </a:rPr>
                        <a:t>Velocity reference:</a:t>
                      </a:r>
                      <a:endParaRPr lang="en-US" sz="85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C49"/>
                    </a:solidFill>
                  </a:tcPr>
                </a:tc>
              </a:tr>
            </a:tbl>
          </a:graphicData>
        </a:graphic>
      </p:graphicFrame>
      <p:sp>
        <p:nvSpPr>
          <p:cNvPr id="21" name="Shape 18"/>
          <p:cNvSpPr/>
          <p:nvPr/>
        </p:nvSpPr>
        <p:spPr>
          <a:xfrm>
            <a:off x="6172200" y="877824"/>
            <a:ext cx="5715000" cy="274320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2" name="Text 19"/>
          <p:cNvSpPr/>
          <p:nvPr/>
        </p:nvSpPr>
        <p:spPr>
          <a:xfrm>
            <a:off x="6263640" y="877824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KEY QUESTIONS TO ANSWER IN PLANNING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6172200" y="1188720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6520" y="117043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every team member understand what 'done' looks like for the top stories?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6172200" y="1591056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46520" y="1572768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Sprint Goal genuinely achievable — does it serve the customer, not just the plan?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6172200" y="1993392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446520" y="1975104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we discussed acceptance criteria for each committed story with the PO?</a:t>
            </a:r>
            <a:endParaRPr lang="en-US" sz="900" dirty="0"/>
          </a:p>
        </p:txBody>
      </p:sp>
      <p:sp>
        <p:nvSpPr>
          <p:cNvPr id="29" name="Shape 26"/>
          <p:cNvSpPr/>
          <p:nvPr/>
        </p:nvSpPr>
        <p:spPr>
          <a:xfrm>
            <a:off x="6172200" y="2395728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446520" y="2377440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any stories the team does not know how to build yet?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6172200" y="2798064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446520" y="2779776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we have enough capacity? Have we accounted for holidays, meetings, support load?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6172200" y="3200400"/>
            <a:ext cx="164592" cy="164592"/>
          </a:xfrm>
          <a:prstGeom prst="rect">
            <a:avLst/>
          </a:prstGeom>
          <a:solidFill>
            <a:srgbClr val="FFFFFF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446520" y="3182112"/>
            <a:ext cx="5349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there any external dependency (another team, API, approval) that could block us?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6172200" y="3657600"/>
            <a:ext cx="5715000" cy="274320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6" name="Text 33"/>
          <p:cNvSpPr/>
          <p:nvPr/>
        </p:nvSpPr>
        <p:spPr>
          <a:xfrm>
            <a:off x="6263640" y="3657600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 RISKS &amp; BLOCKERS TO FLAG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6172200" y="3968496"/>
            <a:ext cx="164592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6263640" y="400507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</a:t>
            </a:r>
            <a:endParaRPr lang="en-US" sz="850" dirty="0"/>
          </a:p>
        </p:txBody>
      </p:sp>
      <p:sp>
        <p:nvSpPr>
          <p:cNvPr id="39" name="Shape 36"/>
          <p:cNvSpPr/>
          <p:nvPr/>
        </p:nvSpPr>
        <p:spPr>
          <a:xfrm>
            <a:off x="7909560" y="3968496"/>
            <a:ext cx="397764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8001000" y="400507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41" name="Shape 38"/>
          <p:cNvSpPr/>
          <p:nvPr/>
        </p:nvSpPr>
        <p:spPr>
          <a:xfrm>
            <a:off x="6172200" y="4407408"/>
            <a:ext cx="164592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263640" y="4443984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</a:t>
            </a:r>
            <a:endParaRPr lang="en-US" sz="850" dirty="0"/>
          </a:p>
        </p:txBody>
      </p:sp>
      <p:sp>
        <p:nvSpPr>
          <p:cNvPr id="43" name="Shape 40"/>
          <p:cNvSpPr/>
          <p:nvPr/>
        </p:nvSpPr>
        <p:spPr>
          <a:xfrm>
            <a:off x="7909560" y="4407408"/>
            <a:ext cx="397764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8001000" y="444398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45" name="Shape 42"/>
          <p:cNvSpPr/>
          <p:nvPr/>
        </p:nvSpPr>
        <p:spPr>
          <a:xfrm>
            <a:off x="6172200" y="4846320"/>
            <a:ext cx="164592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6263640" y="4882896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</a:t>
            </a:r>
            <a:endParaRPr lang="en-US" sz="850" dirty="0"/>
          </a:p>
        </p:txBody>
      </p:sp>
      <p:sp>
        <p:nvSpPr>
          <p:cNvPr id="47" name="Shape 44"/>
          <p:cNvSpPr/>
          <p:nvPr/>
        </p:nvSpPr>
        <p:spPr>
          <a:xfrm>
            <a:off x="7909560" y="4846320"/>
            <a:ext cx="397764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8001000" y="488289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49" name="Shape 46"/>
          <p:cNvSpPr/>
          <p:nvPr/>
        </p:nvSpPr>
        <p:spPr>
          <a:xfrm>
            <a:off x="6172200" y="5285232"/>
            <a:ext cx="164592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6263640" y="53218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99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Risk:</a:t>
            </a:r>
            <a:endParaRPr lang="en-US" sz="850" dirty="0"/>
          </a:p>
        </p:txBody>
      </p:sp>
      <p:sp>
        <p:nvSpPr>
          <p:cNvPr id="51" name="Shape 48"/>
          <p:cNvSpPr/>
          <p:nvPr/>
        </p:nvSpPr>
        <p:spPr>
          <a:xfrm>
            <a:off x="7909560" y="5285232"/>
            <a:ext cx="3977640" cy="329184"/>
          </a:xfrm>
          <a:prstGeom prst="rect">
            <a:avLst/>
          </a:prstGeom>
          <a:solidFill>
            <a:srgbClr val="F1F6F5"/>
          </a:solidFill>
          <a:ln w="6350">
            <a:solidFill>
              <a:srgbClr val="E2EAE9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8001000" y="532180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Owner:</a:t>
            </a:r>
            <a:endParaRPr lang="en-US" sz="850" dirty="0"/>
          </a:p>
        </p:txBody>
      </p:sp>
      <p:sp>
        <p:nvSpPr>
          <p:cNvPr id="53" name="Shape 50"/>
          <p:cNvSpPr/>
          <p:nvPr/>
        </p:nvSpPr>
        <p:spPr>
          <a:xfrm>
            <a:off x="6172200" y="5760720"/>
            <a:ext cx="5715000" cy="658368"/>
          </a:xfrm>
          <a:prstGeom prst="rect">
            <a:avLst/>
          </a:prstGeom>
          <a:solidFill>
            <a:srgbClr val="FFF8E1"/>
          </a:solidFill>
          <a:ln w="6350">
            <a:solidFill>
              <a:srgbClr val="F7B23B"/>
            </a:solidFill>
            <a:prstDash val="solid"/>
          </a:ln>
        </p:spPr>
      </p:sp>
      <p:sp>
        <p:nvSpPr>
          <p:cNvPr id="54" name="Shape 51"/>
          <p:cNvSpPr/>
          <p:nvPr/>
        </p:nvSpPr>
        <p:spPr>
          <a:xfrm>
            <a:off x="6172200" y="5760720"/>
            <a:ext cx="64008" cy="65836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55" name="Text 52"/>
          <p:cNvSpPr/>
          <p:nvPr/>
        </p:nvSpPr>
        <p:spPr>
          <a:xfrm>
            <a:off x="6355080" y="5797296"/>
            <a:ext cx="5394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Reminder: If Planning runs over 4 hours, it usually means the backlog wasn't ready — not that the team is slow. Stop, run an emergency Refinement, and reschedule.</a:t>
            </a:r>
            <a:endParaRPr lang="en-US" sz="850" dirty="0"/>
          </a:p>
        </p:txBody>
      </p:sp>
      <p:sp>
        <p:nvSpPr>
          <p:cNvPr id="56" name="Shape 53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57" name="Text 54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Sprint Planning Worksheet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74980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09728" cy="74980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0"/>
            <a:ext cx="8229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Retrospective Format Guide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686800" y="0"/>
            <a:ext cx="3291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formats — choose by what the team needs most right now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896112"/>
            <a:ext cx="3749040" cy="4681728"/>
          </a:xfrm>
          <a:prstGeom prst="rect">
            <a:avLst/>
          </a:prstGeom>
          <a:solidFill>
            <a:srgbClr val="F1F6F5"/>
          </a:solidFill>
          <a:ln w="12700">
            <a:solidFill>
              <a:srgbClr val="0D827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896112"/>
            <a:ext cx="3749040" cy="384048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8" name="Text 6"/>
          <p:cNvSpPr/>
          <p:nvPr/>
        </p:nvSpPr>
        <p:spPr>
          <a:xfrm>
            <a:off x="402336" y="896112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 / Stop / Continue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02336" y="1335024"/>
            <a:ext cx="914400" cy="219456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10" name="Text 8"/>
          <p:cNvSpPr/>
          <p:nvPr/>
        </p:nvSpPr>
        <p:spPr>
          <a:xfrm>
            <a:off x="402336" y="13350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45–60 min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389888" y="1335024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New teams or teams that haven't reflected recently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02336" y="1682496"/>
            <a:ext cx="3493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QUESTIONS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402336" y="1920240"/>
            <a:ext cx="621792" cy="329184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4" name="Text 12"/>
          <p:cNvSpPr/>
          <p:nvPr/>
        </p:nvSpPr>
        <p:spPr>
          <a:xfrm>
            <a:off x="402336" y="1920240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097280" y="1929384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should we start doing that we haven't tried yet?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02336" y="2578608"/>
            <a:ext cx="621792" cy="329184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7" name="Text 15"/>
          <p:cNvSpPr/>
          <p:nvPr/>
        </p:nvSpPr>
        <p:spPr>
          <a:xfrm>
            <a:off x="402336" y="2578608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097280" y="2587752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should we stop doing because it's not helping or is causing harm?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02336" y="3236976"/>
            <a:ext cx="621792" cy="329184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0" name="Text 18"/>
          <p:cNvSpPr/>
          <p:nvPr/>
        </p:nvSpPr>
        <p:spPr>
          <a:xfrm>
            <a:off x="402336" y="3236976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Continue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97280" y="3246120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working well and should carry forward?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02336" y="4572000"/>
            <a:ext cx="3493008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02336" y="4626864"/>
            <a:ext cx="3493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402336" y="4809744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to run. Produces concrete, actionable suggestions rather than vague feelings. Good for Sprint 1–4 teams.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206240" y="896112"/>
            <a:ext cx="3749040" cy="4681728"/>
          </a:xfrm>
          <a:prstGeom prst="rect">
            <a:avLst/>
          </a:prstGeom>
          <a:solidFill>
            <a:srgbClr val="F1F6F5"/>
          </a:solidFill>
          <a:ln w="12700">
            <a:solidFill>
              <a:srgbClr val="E08A0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06240" y="896112"/>
            <a:ext cx="3749040" cy="38404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27" name="Text 25"/>
          <p:cNvSpPr/>
          <p:nvPr/>
        </p:nvSpPr>
        <p:spPr>
          <a:xfrm>
            <a:off x="4334256" y="896112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4Ls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4334256" y="1335024"/>
            <a:ext cx="914400" cy="219456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29" name="Text 27"/>
          <p:cNvSpPr/>
          <p:nvPr/>
        </p:nvSpPr>
        <p:spPr>
          <a:xfrm>
            <a:off x="4334256" y="13350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60–75 min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5321808" y="1335024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Teams that want to go deeper after a significant event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4334256" y="1682496"/>
            <a:ext cx="3493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QUESTIONS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4334256" y="1920240"/>
            <a:ext cx="621792" cy="329184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33" name="Text 31"/>
          <p:cNvSpPr/>
          <p:nvPr/>
        </p:nvSpPr>
        <p:spPr>
          <a:xfrm>
            <a:off x="4334256" y="1920240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Liked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029200" y="1929384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did you enjoy or appreciate about this Sprint?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334256" y="2578608"/>
            <a:ext cx="621792" cy="329184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36" name="Text 34"/>
          <p:cNvSpPr/>
          <p:nvPr/>
        </p:nvSpPr>
        <p:spPr>
          <a:xfrm>
            <a:off x="4334256" y="2578608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Learned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5029200" y="2587752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new knowledge or insight did you gain?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334256" y="3236976"/>
            <a:ext cx="621792" cy="329184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39" name="Text 37"/>
          <p:cNvSpPr/>
          <p:nvPr/>
        </p:nvSpPr>
        <p:spPr>
          <a:xfrm>
            <a:off x="4334256" y="3236976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Lacked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5029200" y="3246120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was missing that would have helped the team?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334256" y="3895344"/>
            <a:ext cx="621792" cy="329184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42" name="Text 40"/>
          <p:cNvSpPr/>
          <p:nvPr/>
        </p:nvSpPr>
        <p:spPr>
          <a:xfrm>
            <a:off x="4334256" y="3895344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Longed for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5029200" y="3904488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you wish had been different or available?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334256" y="4572000"/>
            <a:ext cx="3493008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334256" y="4626864"/>
            <a:ext cx="3493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E08A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750" dirty="0"/>
          </a:p>
        </p:txBody>
      </p:sp>
      <p:sp>
        <p:nvSpPr>
          <p:cNvPr id="46" name="Text 44"/>
          <p:cNvSpPr/>
          <p:nvPr/>
        </p:nvSpPr>
        <p:spPr>
          <a:xfrm>
            <a:off x="4334256" y="4809744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reflective than Start/Stop/Continue. Useful after a release, a difficult Sprint, or a team change.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8138160" y="896112"/>
            <a:ext cx="3749040" cy="4681728"/>
          </a:xfrm>
          <a:prstGeom prst="rect">
            <a:avLst/>
          </a:prstGeom>
          <a:solidFill>
            <a:srgbClr val="F1F6F5"/>
          </a:solidFill>
          <a:ln w="12700">
            <a:solidFill>
              <a:srgbClr val="0F5C57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138160" y="896112"/>
            <a:ext cx="3749040" cy="384048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49" name="Text 47"/>
          <p:cNvSpPr/>
          <p:nvPr/>
        </p:nvSpPr>
        <p:spPr>
          <a:xfrm>
            <a:off x="8266176" y="896112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 / Sad / Glad</a:t>
            </a:r>
            <a:endParaRPr lang="en-US" sz="1300" dirty="0"/>
          </a:p>
        </p:txBody>
      </p:sp>
      <p:sp>
        <p:nvSpPr>
          <p:cNvPr id="50" name="Shape 48"/>
          <p:cNvSpPr/>
          <p:nvPr/>
        </p:nvSpPr>
        <p:spPr>
          <a:xfrm>
            <a:off x="8266176" y="1335024"/>
            <a:ext cx="914400" cy="219456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51" name="Text 49"/>
          <p:cNvSpPr/>
          <p:nvPr/>
        </p:nvSpPr>
        <p:spPr>
          <a:xfrm>
            <a:off x="8266176" y="133502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60–90 min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9253728" y="1335024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Teams with high tension or unspoken emotional load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8266176" y="1682496"/>
            <a:ext cx="34930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0F5C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QUESTIONS</a:t>
            </a:r>
            <a:endParaRPr lang="en-US" sz="750" dirty="0"/>
          </a:p>
        </p:txBody>
      </p:sp>
      <p:sp>
        <p:nvSpPr>
          <p:cNvPr id="54" name="Shape 52"/>
          <p:cNvSpPr/>
          <p:nvPr/>
        </p:nvSpPr>
        <p:spPr>
          <a:xfrm>
            <a:off x="8266176" y="1920240"/>
            <a:ext cx="621792" cy="329184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5" name="Text 53"/>
          <p:cNvSpPr/>
          <p:nvPr/>
        </p:nvSpPr>
        <p:spPr>
          <a:xfrm>
            <a:off x="8266176" y="1920240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</a:t>
            </a:r>
            <a:endParaRPr lang="en-US" sz="850" dirty="0"/>
          </a:p>
        </p:txBody>
      </p:sp>
      <p:sp>
        <p:nvSpPr>
          <p:cNvPr id="56" name="Text 54"/>
          <p:cNvSpPr/>
          <p:nvPr/>
        </p:nvSpPr>
        <p:spPr>
          <a:xfrm>
            <a:off x="8961120" y="1929384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frustrated you or made you angry this Sprint?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8266176" y="2578608"/>
            <a:ext cx="621792" cy="329184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8" name="Text 56"/>
          <p:cNvSpPr/>
          <p:nvPr/>
        </p:nvSpPr>
        <p:spPr>
          <a:xfrm>
            <a:off x="8266176" y="2578608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</a:t>
            </a:r>
            <a:endParaRPr lang="en-US" sz="850" dirty="0"/>
          </a:p>
        </p:txBody>
      </p:sp>
      <p:sp>
        <p:nvSpPr>
          <p:cNvPr id="59" name="Text 57"/>
          <p:cNvSpPr/>
          <p:nvPr/>
        </p:nvSpPr>
        <p:spPr>
          <a:xfrm>
            <a:off x="8961120" y="2587752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disappointed you or didn't meet expectations?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8266176" y="3236976"/>
            <a:ext cx="621792" cy="329184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61" name="Text 59"/>
          <p:cNvSpPr/>
          <p:nvPr/>
        </p:nvSpPr>
        <p:spPr>
          <a:xfrm>
            <a:off x="8266176" y="3236976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Glad</a:t>
            </a:r>
            <a:endParaRPr lang="en-US" sz="850" dirty="0"/>
          </a:p>
        </p:txBody>
      </p:sp>
      <p:sp>
        <p:nvSpPr>
          <p:cNvPr id="62" name="Text 60"/>
          <p:cNvSpPr/>
          <p:nvPr/>
        </p:nvSpPr>
        <p:spPr>
          <a:xfrm>
            <a:off x="8961120" y="3246120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energised you or made you proud?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8266176" y="3895344"/>
            <a:ext cx="621792" cy="329184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64" name="Text 62"/>
          <p:cNvSpPr/>
          <p:nvPr/>
        </p:nvSpPr>
        <p:spPr>
          <a:xfrm>
            <a:off x="8266176" y="3895344"/>
            <a:ext cx="6217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Then:</a:t>
            </a:r>
            <a:endParaRPr lang="en-US" sz="850" dirty="0"/>
          </a:p>
        </p:txBody>
      </p:sp>
      <p:sp>
        <p:nvSpPr>
          <p:cNvPr id="65" name="Text 63"/>
          <p:cNvSpPr/>
          <p:nvPr/>
        </p:nvSpPr>
        <p:spPr>
          <a:xfrm>
            <a:off x="8961120" y="3904488"/>
            <a:ext cx="27980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from feelings to root causes and actions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8266176" y="4572000"/>
            <a:ext cx="3493008" cy="0"/>
          </a:xfrm>
          <a:prstGeom prst="line">
            <a:avLst/>
          </a:prstGeom>
          <a:noFill/>
          <a:ln w="6350">
            <a:solidFill>
              <a:srgbClr val="E2EAE9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8266176" y="4626864"/>
            <a:ext cx="3493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200" kern="0" dirty="0">
                <a:solidFill>
                  <a:srgbClr val="0F5C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750" dirty="0"/>
          </a:p>
        </p:txBody>
      </p:sp>
      <p:sp>
        <p:nvSpPr>
          <p:cNvPr id="68" name="Text 66"/>
          <p:cNvSpPr/>
          <p:nvPr/>
        </p:nvSpPr>
        <p:spPr>
          <a:xfrm>
            <a:off x="8266176" y="4809744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C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 the team is avoiding real issues. Surfaces emotional context before jumping to solutions. Requires psychological safety.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274320" y="5724144"/>
            <a:ext cx="11612880" cy="566928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70" name="Shape 68"/>
          <p:cNvSpPr/>
          <p:nvPr/>
        </p:nvSpPr>
        <p:spPr>
          <a:xfrm>
            <a:off x="274320" y="5724144"/>
            <a:ext cx="73152" cy="566928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71" name="Text 69"/>
          <p:cNvSpPr/>
          <p:nvPr/>
        </p:nvSpPr>
        <p:spPr>
          <a:xfrm>
            <a:off x="502920" y="5742432"/>
            <a:ext cx="113385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 FOR ALL FORMATS: </a:t>
            </a:r>
            <a:pPr indent="0" marL="0">
              <a:buNone/>
            </a:pPr>
            <a:r>
              <a:rPr lang="en-US" sz="10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3 action items per Sprint · Every action has a named owner · Review previous actions at the start of the next Retro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Retrospective Format Guide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3C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E08A0B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182880"/>
            <a:ext cx="91440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Curated Resources — Sessions 3 &amp; 4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74320" y="676656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read and watch to go deeper on Scrum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274320" y="1078992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1335024"/>
            <a:ext cx="5669280" cy="1078992"/>
          </a:xfrm>
          <a:prstGeom prst="rect">
            <a:avLst/>
          </a:prstGeom>
          <a:solidFill>
            <a:srgbClr val="122C3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335024"/>
            <a:ext cx="64008" cy="1078992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8" name="Text 6"/>
          <p:cNvSpPr/>
          <p:nvPr/>
        </p:nvSpPr>
        <p:spPr>
          <a:xfrm>
            <a:off x="475488" y="1408176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Scrum Guide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75488" y="1645920"/>
            <a:ext cx="5349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 Schwaber &amp; Jeff Sutherland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475488" y="1828800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official 13-page definition of Scrum. Now that you've had two sessions on the framework, read the original source. It's short — everything above the line is in it.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75488" y="2249424"/>
            <a:ext cx="5029200" cy="0"/>
          </a:xfrm>
          <a:prstGeom prst="rect">
            <a:avLst/>
          </a:prstGeom>
          <a:noFill/>
          <a:ln/>
        </p:spPr>
      </p:sp>
      <p:sp>
        <p:nvSpPr>
          <p:cNvPr id="12" name="Text 10"/>
          <p:cNvSpPr/>
          <p:nvPr/>
        </p:nvSpPr>
        <p:spPr>
          <a:xfrm>
            <a:off x="475488" y="2231136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· 13 pages · Essential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274320" y="2505456"/>
            <a:ext cx="5669280" cy="1078992"/>
          </a:xfrm>
          <a:prstGeom prst="rect">
            <a:avLst/>
          </a:prstGeom>
          <a:solidFill>
            <a:srgbClr val="122C3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505456"/>
            <a:ext cx="64008" cy="1078992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578608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Scrum: The Art of Doing Twice the Work in Half the Time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5488" y="2816352"/>
            <a:ext cx="5349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Jeff Sutherland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75488" y="2999232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Scrum's co-creator explains why he built the framework using stories from teams that adopted it. Chapters on impediment removal and team dysfunction are directly relevant to Session 4.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75488" y="3419856"/>
            <a:ext cx="5029200" cy="0"/>
          </a:xfrm>
          <a:prstGeom prst="rect">
            <a:avLst/>
          </a:prstGeom>
          <a:noFill/>
          <a:ln/>
        </p:spPr>
      </p:sp>
      <p:sp>
        <p:nvSpPr>
          <p:cNvPr id="19" name="Text 17"/>
          <p:cNvSpPr/>
          <p:nvPr/>
        </p:nvSpPr>
        <p:spPr>
          <a:xfrm>
            <a:off x="475488" y="3401568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· 240 pages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274320" y="3675888"/>
            <a:ext cx="5669280" cy="1078992"/>
          </a:xfrm>
          <a:prstGeom prst="rect">
            <a:avLst/>
          </a:prstGeom>
          <a:solidFill>
            <a:srgbClr val="122C36"/>
          </a:solidFill>
          <a:ln w="6350">
            <a:solidFill>
              <a:srgbClr val="0D827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74320" y="3675888"/>
            <a:ext cx="64008" cy="1078992"/>
          </a:xfrm>
          <a:prstGeom prst="rect">
            <a:avLst/>
          </a:prstGeom>
          <a:solidFill>
            <a:srgbClr val="0D8276"/>
          </a:solidFill>
          <a:ln/>
        </p:spPr>
      </p:sp>
      <p:sp>
        <p:nvSpPr>
          <p:cNvPr id="22" name="Text 20"/>
          <p:cNvSpPr/>
          <p:nvPr/>
        </p:nvSpPr>
        <p:spPr>
          <a:xfrm>
            <a:off x="475488" y="3749040"/>
            <a:ext cx="5349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Nexus Guide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5488" y="3986784"/>
            <a:ext cx="5349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i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Scrum.org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75488" y="4169664"/>
            <a:ext cx="5349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10-page companion guide for scaling Scrum across multiple teams. Read it after Session 4 to see exactly what 'minimal scaling' looks like in practice.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" y="4590288"/>
            <a:ext cx="5029200" cy="0"/>
          </a:xfrm>
          <a:prstGeom prst="rect">
            <a:avLst/>
          </a:prstGeom>
          <a:noFill/>
          <a:ln/>
        </p:spPr>
      </p:sp>
      <p:sp>
        <p:nvSpPr>
          <p:cNvPr id="26" name="Text 24"/>
          <p:cNvSpPr/>
          <p:nvPr/>
        </p:nvSpPr>
        <p:spPr>
          <a:xfrm>
            <a:off x="475488" y="4572000"/>
            <a:ext cx="3200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D82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· 10 pages · After Session 4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6263640" y="1078992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spc="300" kern="0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WATCHING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6263640" y="1335024"/>
            <a:ext cx="5669280" cy="676656"/>
          </a:xfrm>
          <a:prstGeom prst="rect">
            <a:avLst/>
          </a:prstGeom>
          <a:solidFill>
            <a:srgbClr val="122C36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263640" y="1335024"/>
            <a:ext cx="64008" cy="6766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30" name="Shape 28"/>
          <p:cNvSpPr/>
          <p:nvPr/>
        </p:nvSpPr>
        <p:spPr>
          <a:xfrm>
            <a:off x="6364224" y="1408176"/>
            <a:ext cx="329184" cy="2194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31" name="Text 29"/>
          <p:cNvSpPr/>
          <p:nvPr/>
        </p:nvSpPr>
        <p:spPr>
          <a:xfrm>
            <a:off x="6364224" y="1408176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784848" y="138988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Scrum?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784848" y="1609344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 Alliance — YouTube  ·  8 min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784848" y="1773936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Clear, visual overview of the framework from the people who certify Scrum practitioners. Good first watch.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6263640" y="2103120"/>
            <a:ext cx="5669280" cy="676656"/>
          </a:xfrm>
          <a:prstGeom prst="rect">
            <a:avLst/>
          </a:prstGeom>
          <a:solidFill>
            <a:srgbClr val="122C36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263640" y="2103120"/>
            <a:ext cx="64008" cy="6766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37" name="Shape 35"/>
          <p:cNvSpPr/>
          <p:nvPr/>
        </p:nvSpPr>
        <p:spPr>
          <a:xfrm>
            <a:off x="6364224" y="2176272"/>
            <a:ext cx="329184" cy="2194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38" name="Text 36"/>
          <p:cNvSpPr/>
          <p:nvPr/>
        </p:nvSpPr>
        <p:spPr>
          <a:xfrm>
            <a:off x="6364224" y="2176272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6784848" y="2157984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Run a Sprint Retrospective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784848" y="2377440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Coaching — YouTube  ·  12 min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6784848" y="2542032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facilitator runs a live retrospective. Seeing the format in action is more useful than any written description.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263640" y="2871216"/>
            <a:ext cx="5669280" cy="676656"/>
          </a:xfrm>
          <a:prstGeom prst="rect">
            <a:avLst/>
          </a:prstGeom>
          <a:solidFill>
            <a:srgbClr val="122C36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63640" y="2871216"/>
            <a:ext cx="64008" cy="6766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44" name="Shape 42"/>
          <p:cNvSpPr/>
          <p:nvPr/>
        </p:nvSpPr>
        <p:spPr>
          <a:xfrm>
            <a:off x="6364224" y="2944368"/>
            <a:ext cx="329184" cy="2194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45" name="Text 43"/>
          <p:cNvSpPr/>
          <p:nvPr/>
        </p:nvSpPr>
        <p:spPr>
          <a:xfrm>
            <a:off x="6364224" y="2944368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784848" y="2926080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User Story Mapping Explained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6784848" y="3145536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Stationery — YouTube  ·  15 min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84848" y="3310128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Preview for Session 5 — how story maps are built collaboratively. Watch this before Session 5 to arrive with context.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6263640" y="3639312"/>
            <a:ext cx="5669280" cy="676656"/>
          </a:xfrm>
          <a:prstGeom prst="rect">
            <a:avLst/>
          </a:prstGeom>
          <a:solidFill>
            <a:srgbClr val="122C36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263640" y="3639312"/>
            <a:ext cx="64008" cy="6766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1" name="Shape 49"/>
          <p:cNvSpPr/>
          <p:nvPr/>
        </p:nvSpPr>
        <p:spPr>
          <a:xfrm>
            <a:off x="6364224" y="3712464"/>
            <a:ext cx="329184" cy="2194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2" name="Text 50"/>
          <p:cNvSpPr/>
          <p:nvPr/>
        </p:nvSpPr>
        <p:spPr>
          <a:xfrm>
            <a:off x="6364224" y="3712464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6784848" y="3694176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Scrum vs Kanban — What's the Difference?</a:t>
            </a:r>
            <a:endParaRPr lang="en-US" sz="1000" dirty="0"/>
          </a:p>
        </p:txBody>
      </p:sp>
      <p:sp>
        <p:nvSpPr>
          <p:cNvPr id="54" name="Text 52"/>
          <p:cNvSpPr/>
          <p:nvPr/>
        </p:nvSpPr>
        <p:spPr>
          <a:xfrm>
            <a:off x="6784848" y="391363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Atlassian — YouTube  ·  6 min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6784848" y="4078224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Crisp visual comparison from a tool vendor. Biased slightly toward their tools, but the conceptual comparison is sound.</a:t>
            </a:r>
            <a:endParaRPr lang="en-US" sz="800" dirty="0"/>
          </a:p>
        </p:txBody>
      </p:sp>
      <p:sp>
        <p:nvSpPr>
          <p:cNvPr id="56" name="Shape 54"/>
          <p:cNvSpPr/>
          <p:nvPr/>
        </p:nvSpPr>
        <p:spPr>
          <a:xfrm>
            <a:off x="6263640" y="4407408"/>
            <a:ext cx="5669280" cy="676656"/>
          </a:xfrm>
          <a:prstGeom prst="rect">
            <a:avLst/>
          </a:prstGeom>
          <a:solidFill>
            <a:srgbClr val="122C36"/>
          </a:solidFill>
          <a:ln w="6350">
            <a:solidFill>
              <a:srgbClr val="0F5C57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263640" y="4407408"/>
            <a:ext cx="64008" cy="6766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8" name="Shape 56"/>
          <p:cNvSpPr/>
          <p:nvPr/>
        </p:nvSpPr>
        <p:spPr>
          <a:xfrm>
            <a:off x="6364224" y="4480560"/>
            <a:ext cx="329184" cy="219456"/>
          </a:xfrm>
          <a:prstGeom prst="rect">
            <a:avLst/>
          </a:prstGeom>
          <a:solidFill>
            <a:srgbClr val="0F5C57"/>
          </a:solidFill>
          <a:ln/>
        </p:spPr>
      </p:sp>
      <p:sp>
        <p:nvSpPr>
          <p:cNvPr id="59" name="Text 57"/>
          <p:cNvSpPr/>
          <p:nvPr/>
        </p:nvSpPr>
        <p:spPr>
          <a:xfrm>
            <a:off x="6364224" y="4480560"/>
            <a:ext cx="3291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800" dirty="0"/>
          </a:p>
        </p:txBody>
      </p:sp>
      <p:sp>
        <p:nvSpPr>
          <p:cNvPr id="60" name="Text 58"/>
          <p:cNvSpPr/>
          <p:nvPr/>
        </p:nvSpPr>
        <p:spPr>
          <a:xfrm>
            <a:off x="6784848" y="4462272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Daily Scrum — What It Should Look Like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6784848" y="4681728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7B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Mountain Goat Software — YouTube  ·  10 min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6784848" y="4846320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Mike Cohn demonstrates the difference between a good standup and a status-report meeting. Directly relevant to Session 4.</a:t>
            </a:r>
            <a:endParaRPr lang="en-US" sz="800" dirty="0"/>
          </a:p>
        </p:txBody>
      </p:sp>
      <p:sp>
        <p:nvSpPr>
          <p:cNvPr id="63" name="Shape 61"/>
          <p:cNvSpPr/>
          <p:nvPr/>
        </p:nvSpPr>
        <p:spPr>
          <a:xfrm>
            <a:off x="0" y="6510528"/>
            <a:ext cx="12161520" cy="347472"/>
          </a:xfrm>
          <a:prstGeom prst="rect">
            <a:avLst/>
          </a:prstGeom>
          <a:solidFill>
            <a:srgbClr val="0B3C49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6528816"/>
            <a:ext cx="11430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Fundamentals</a:t>
            </a:r>
            <a:pPr indent="0" marL="0">
              <a:buNone/>
            </a:pPr>
            <a:r>
              <a:rPr lang="en-US" sz="800" dirty="0">
                <a:solidFill>
                  <a:srgbClr val="CDEA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Curated Resources  ·  Shpend A. Mustafa — shpendium.com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Agile Fundamentals — Supplementary Materials Sessions 3 &amp; 4</dc:title>
  <dc:subject>PptxGenJS Presentation</dc:subject>
  <dc:creator>Shpend A. Mustafa</dc:creator>
  <cp:lastModifiedBy>Shpend A. Mustafa</cp:lastModifiedBy>
  <cp:revision>1</cp:revision>
  <dcterms:created xsi:type="dcterms:W3CDTF">2026-06-06T13:35:53Z</dcterms:created>
  <dcterms:modified xsi:type="dcterms:W3CDTF">2026-06-06T13:35:53Z</dcterms:modified>
</cp:coreProperties>
</file>